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sldIdLst>
    <p:sldId id="256" r:id="rId2"/>
    <p:sldId id="267" r:id="rId3"/>
    <p:sldId id="276" r:id="rId4"/>
    <p:sldId id="279" r:id="rId5"/>
    <p:sldId id="269" r:id="rId6"/>
    <p:sldId id="287" r:id="rId7"/>
    <p:sldId id="272" r:id="rId8"/>
    <p:sldId id="288" r:id="rId9"/>
    <p:sldId id="265" r:id="rId10"/>
    <p:sldId id="283" r:id="rId11"/>
    <p:sldId id="289" r:id="rId12"/>
    <p:sldId id="284" r:id="rId13"/>
    <p:sldId id="285" r:id="rId14"/>
    <p:sldId id="292" r:id="rId15"/>
    <p:sldId id="282" r:id="rId16"/>
    <p:sldId id="278" r:id="rId17"/>
    <p:sldId id="293" r:id="rId18"/>
    <p:sldId id="275" r:id="rId19"/>
    <p:sldId id="290" r:id="rId20"/>
    <p:sldId id="264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84"/>
    <p:restoredTop sz="94676"/>
  </p:normalViewPr>
  <p:slideViewPr>
    <p:cSldViewPr snapToGrid="0" snapToObjects="1">
      <p:cViewPr>
        <p:scale>
          <a:sx n="96" d="100"/>
          <a:sy n="96" d="100"/>
        </p:scale>
        <p:origin x="-63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ver Page DO NOT U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25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1762" y="6248095"/>
            <a:ext cx="1157357" cy="868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20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1762" y="6248095"/>
            <a:ext cx="1157357" cy="868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533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1762" y="6248095"/>
            <a:ext cx="1157357" cy="868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415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1762" y="6248095"/>
            <a:ext cx="1157357" cy="868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662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1762" y="6248095"/>
            <a:ext cx="1157357" cy="868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502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715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1762" y="6248095"/>
            <a:ext cx="1157357" cy="868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226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  <a:prstGeom prst="rect">
            <a:avLst/>
          </a:prstGeo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1762" y="6248095"/>
            <a:ext cx="1157357" cy="868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084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1762" y="6248095"/>
            <a:ext cx="1157357" cy="868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743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smtClean="0"/>
              <a:t>3/1/2016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Placeholder 7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1762" y="6248095"/>
            <a:ext cx="1157357" cy="868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866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2" r:id="rId8"/>
    <p:sldLayoutId id="2147483683" r:id="rId9"/>
    <p:sldLayoutId id="2147483684" r:id="rId10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ml.com/publish/mkt/prospectus/pdfs/May2015/MLHMT.pdf" TargetMode="Externa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22862" r="25767" b="12557"/>
          <a:stretch/>
        </p:blipFill>
        <p:spPr>
          <a:xfrm>
            <a:off x="-1174" y="-1353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863" y="642445"/>
            <a:ext cx="6680534" cy="501040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14400" y="4248150"/>
            <a:ext cx="738187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350" dirty="0"/>
          </a:p>
        </p:txBody>
      </p:sp>
      <p:sp>
        <p:nvSpPr>
          <p:cNvPr id="10" name="TextBox 9"/>
          <p:cNvSpPr txBox="1"/>
          <p:nvPr/>
        </p:nvSpPr>
        <p:spPr>
          <a:xfrm>
            <a:off x="901148" y="4482856"/>
            <a:ext cx="73818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Tracking </a:t>
            </a:r>
            <a:r>
              <a:rPr lang="en-US" sz="2800" dirty="0"/>
              <a:t>Instruments</a:t>
            </a:r>
          </a:p>
          <a:p>
            <a:pPr algn="ctr"/>
            <a:r>
              <a:rPr lang="en-US" sz="2800" dirty="0" smtClean="0"/>
              <a:t>Lorna Syme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6390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Exchange Traded Notes/Equity Linked Notes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47870" y="1838740"/>
            <a:ext cx="864704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SP index </a:t>
            </a:r>
            <a:r>
              <a:rPr lang="en-US" sz="2400" dirty="0" err="1" smtClean="0"/>
              <a:t>Autocallable</a:t>
            </a:r>
            <a:r>
              <a:rPr lang="en-US" sz="2400" dirty="0" smtClean="0"/>
              <a:t> Step Up DB  (MLZPG)</a:t>
            </a:r>
            <a:endParaRPr lang="en-US" sz="2400" dirty="0"/>
          </a:p>
          <a:p>
            <a:endParaRPr lang="en-US" sz="2400" dirty="0"/>
          </a:p>
          <a:p>
            <a:r>
              <a:rPr lang="en-US" sz="2400" b="1" dirty="0" err="1"/>
              <a:t>Autocallable</a:t>
            </a:r>
            <a:r>
              <a:rPr lang="en-US" sz="2400" b="1" dirty="0"/>
              <a:t> Market-Linked Step Up Notes Linked </a:t>
            </a:r>
            <a:r>
              <a:rPr lang="en-US" sz="2400" b="1" dirty="0" smtClean="0"/>
              <a:t>to the </a:t>
            </a:r>
            <a:r>
              <a:rPr lang="en-US" sz="2400" b="1" dirty="0"/>
              <a:t>S&amp;P 500® </a:t>
            </a:r>
            <a:r>
              <a:rPr lang="en-US" sz="2400" b="1" dirty="0" smtClean="0"/>
              <a:t>Index issued by Deutsch Bank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44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Exchange Traded Notes/Equity Linked Notes Reporting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47870" y="1838740"/>
            <a:ext cx="8647043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dirty="0"/>
          </a:p>
          <a:p>
            <a:r>
              <a:rPr lang="en-US" sz="2400" b="1" dirty="0" err="1"/>
              <a:t>Autocallable</a:t>
            </a:r>
            <a:r>
              <a:rPr lang="en-US" sz="2400" b="1" dirty="0"/>
              <a:t> Market-Linked Step Up Notes Linked </a:t>
            </a:r>
            <a:r>
              <a:rPr lang="en-US" sz="2400" b="1" dirty="0" smtClean="0"/>
              <a:t>to the </a:t>
            </a:r>
            <a:r>
              <a:rPr lang="en-US" sz="2400" b="1" dirty="0"/>
              <a:t>S&amp;P 500® </a:t>
            </a:r>
            <a:r>
              <a:rPr lang="en-US" sz="2400" b="1" dirty="0" smtClean="0"/>
              <a:t>Index issued by Deutsch Bank</a:t>
            </a:r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1598032"/>
              </p:ext>
            </p:extLst>
          </p:nvPr>
        </p:nvGraphicFramePr>
        <p:xfrm>
          <a:off x="496957" y="3498572"/>
          <a:ext cx="7782339" cy="1480931"/>
        </p:xfrm>
        <a:graphic>
          <a:graphicData uri="http://schemas.openxmlformats.org/drawingml/2006/table">
            <a:tbl>
              <a:tblPr/>
              <a:tblGrid>
                <a:gridCol w="2417281"/>
                <a:gridCol w="618641"/>
                <a:gridCol w="1443494"/>
                <a:gridCol w="1306019"/>
                <a:gridCol w="1996904"/>
              </a:tblGrid>
              <a:tr h="592372">
                <a:tc>
                  <a:txBody>
                    <a:bodyPr/>
                    <a:lstStyle/>
                    <a:p>
                      <a:pPr rtl="0" fontAlgn="t"/>
                      <a:r>
                        <a:rPr lang="en-US" b="1" dirty="0">
                          <a:effectLst/>
                          <a:latin typeface="times new roman"/>
                        </a:rPr>
                        <a:t>Description</a:t>
                      </a:r>
                      <a:endParaRPr lang="en-US" dirty="0">
                        <a:effectLst/>
                        <a:latin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b="1">
                          <a:effectLst/>
                          <a:latin typeface="times new roman"/>
                        </a:rPr>
                        <a:t>EIF</a:t>
                      </a:r>
                      <a:endParaRPr lang="en-US">
                        <a:effectLst/>
                        <a:latin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b="1">
                          <a:effectLst/>
                          <a:latin typeface="times new roman"/>
                        </a:rPr>
                        <a:t>Value</a:t>
                      </a:r>
                      <a:endParaRPr lang="en-US">
                        <a:effectLst/>
                        <a:latin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b="1">
                          <a:effectLst/>
                          <a:latin typeface="times new roman"/>
                        </a:rPr>
                        <a:t>Income Type</a:t>
                      </a:r>
                      <a:endParaRPr lang="en-US">
                        <a:effectLst/>
                        <a:latin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b="1">
                          <a:effectLst/>
                          <a:latin typeface="times new roman"/>
                        </a:rPr>
                        <a:t>Income Amount</a:t>
                      </a:r>
                      <a:endParaRPr lang="en-US">
                        <a:effectLst/>
                        <a:latin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88559">
                <a:tc>
                  <a:txBody>
                    <a:bodyPr/>
                    <a:lstStyle/>
                    <a:p>
                      <a:pPr rtl="0" fontAlgn="t"/>
                      <a:r>
                        <a:rPr lang="en-US" dirty="0" smtClean="0">
                          <a:effectLst/>
                          <a:latin typeface="times new roman"/>
                        </a:rPr>
                        <a:t>Note </a:t>
                      </a:r>
                      <a:r>
                        <a:rPr lang="en-US" dirty="0">
                          <a:effectLst/>
                          <a:latin typeface="times new roman"/>
                        </a:rPr>
                        <a:t>Linked to S&amp;P500 </a:t>
                      </a:r>
                      <a:r>
                        <a:rPr lang="en-US" dirty="0" smtClean="0">
                          <a:effectLst/>
                          <a:latin typeface="times new roman"/>
                        </a:rPr>
                        <a:t>Index issued by Deutsch Bank</a:t>
                      </a:r>
                      <a:endParaRPr lang="en-US" dirty="0">
                        <a:effectLst/>
                        <a:latin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dirty="0">
                          <a:effectLst/>
                          <a:latin typeface="times new roman"/>
                        </a:rPr>
                        <a:t>N/A</a:t>
                      </a:r>
                      <a:endParaRPr lang="en-US" dirty="0">
                        <a:effectLst/>
                        <a:latin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dirty="0">
                          <a:effectLst/>
                          <a:latin typeface="times new roman"/>
                        </a:rPr>
                        <a:t>$1,001 - $15,000</a:t>
                      </a:r>
                      <a:endParaRPr lang="en-US" dirty="0">
                        <a:effectLst/>
                        <a:latin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None (or less than $201)</a:t>
                      </a:r>
                      <a:endParaRPr lang="en-US" dirty="0">
                        <a:effectLst/>
                        <a:latin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5" name="Oval 4"/>
          <p:cNvSpPr/>
          <p:nvPr/>
        </p:nvSpPr>
        <p:spPr>
          <a:xfrm>
            <a:off x="2792896" y="3906078"/>
            <a:ext cx="914400" cy="66592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094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Exchange Traded Notes/Equity Linked Notes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47870" y="1838740"/>
            <a:ext cx="8647043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Equity Index Basket Step UP issued by CS (MLZOQ)</a:t>
            </a:r>
          </a:p>
          <a:p>
            <a:endParaRPr lang="en-US" sz="2800" dirty="0" smtClean="0"/>
          </a:p>
          <a:p>
            <a:r>
              <a:rPr lang="en-US" sz="2800" dirty="0" smtClean="0"/>
              <a:t>Market-Linked Step-Up Notes Linked to an Equity Index Basket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555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Exchange Traded </a:t>
            </a:r>
            <a:r>
              <a:rPr lang="en-US" smtClean="0"/>
              <a:t>Notes/Equity Linked Notes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47870" y="1838740"/>
            <a:ext cx="864704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574" y="-459188"/>
            <a:ext cx="24688799" cy="7406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>
            <a:off x="3329608" y="3756991"/>
            <a:ext cx="4263888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759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Exchange Traded Notes/Equity Linked Notes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47870" y="1838740"/>
            <a:ext cx="8647043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dirty="0"/>
          </a:p>
          <a:p>
            <a:endParaRPr lang="en-US" sz="2400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7678496"/>
              </p:ext>
            </p:extLst>
          </p:nvPr>
        </p:nvGraphicFramePr>
        <p:xfrm>
          <a:off x="536713" y="3171825"/>
          <a:ext cx="8120269" cy="1371600"/>
        </p:xfrm>
        <a:graphic>
          <a:graphicData uri="http://schemas.openxmlformats.org/drawingml/2006/table">
            <a:tbl>
              <a:tblPr/>
              <a:tblGrid>
                <a:gridCol w="3355861"/>
                <a:gridCol w="603939"/>
                <a:gridCol w="1409191"/>
                <a:gridCol w="1274983"/>
                <a:gridCol w="1476295"/>
              </a:tblGrid>
              <a:tr h="228600">
                <a:tc>
                  <a:txBody>
                    <a:bodyPr/>
                    <a:lstStyle/>
                    <a:p>
                      <a:pPr rtl="0" fontAlgn="t"/>
                      <a:r>
                        <a:rPr lang="en-US" b="1" dirty="0">
                          <a:effectLst/>
                          <a:latin typeface="times new roman"/>
                        </a:rPr>
                        <a:t>Description</a:t>
                      </a:r>
                      <a:endParaRPr lang="en-US" dirty="0">
                        <a:effectLst/>
                        <a:latin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b="1">
                          <a:effectLst/>
                          <a:latin typeface="times new roman"/>
                        </a:rPr>
                        <a:t>EIF</a:t>
                      </a:r>
                      <a:endParaRPr lang="en-US">
                        <a:effectLst/>
                        <a:latin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b="1">
                          <a:effectLst/>
                          <a:latin typeface="times new roman"/>
                        </a:rPr>
                        <a:t>Value</a:t>
                      </a:r>
                      <a:endParaRPr lang="en-US">
                        <a:effectLst/>
                        <a:latin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b="1">
                          <a:effectLst/>
                          <a:latin typeface="times new roman"/>
                        </a:rPr>
                        <a:t>Income Type</a:t>
                      </a:r>
                      <a:endParaRPr lang="en-US">
                        <a:effectLst/>
                        <a:latin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b="1">
                          <a:effectLst/>
                          <a:latin typeface="times new roman"/>
                        </a:rPr>
                        <a:t>Income Amount</a:t>
                      </a:r>
                      <a:endParaRPr lang="en-US">
                        <a:effectLst/>
                        <a:latin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rtl="0" fontAlgn="t"/>
                      <a:r>
                        <a:rPr lang="en-US" dirty="0" smtClean="0">
                          <a:effectLst/>
                          <a:latin typeface="times new roman"/>
                        </a:rPr>
                        <a:t>Note linked</a:t>
                      </a:r>
                      <a:r>
                        <a:rPr lang="en-US" baseline="0" dirty="0" smtClean="0">
                          <a:effectLst/>
                          <a:latin typeface="times new roman"/>
                        </a:rPr>
                        <a:t> to EURO STOXX 50 and Dow Jones Industrial average issued by Credit Suisse</a:t>
                      </a:r>
                      <a:endParaRPr lang="en-US" dirty="0">
                        <a:effectLst/>
                        <a:latin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>
                          <a:effectLst/>
                          <a:latin typeface="times new roman"/>
                        </a:rPr>
                        <a:t>N/A</a:t>
                      </a:r>
                      <a:endParaRPr lang="en-US">
                        <a:effectLst/>
                        <a:latin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dirty="0">
                          <a:effectLst/>
                          <a:latin typeface="times new roman"/>
                        </a:rPr>
                        <a:t>$1,001 - $15,000</a:t>
                      </a:r>
                      <a:endParaRPr lang="en-US" dirty="0">
                        <a:effectLst/>
                        <a:latin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None (or less than $201)</a:t>
                      </a:r>
                      <a:endParaRPr lang="en-US" dirty="0">
                        <a:effectLst/>
                        <a:latin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924339" y="1923078"/>
            <a:ext cx="75736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Market-Linked Step-Up Notes Linked to an Equity Index </a:t>
            </a:r>
            <a:r>
              <a:rPr lang="en-US" sz="2400" dirty="0" smtClean="0"/>
              <a:t>Basket (Euro </a:t>
            </a:r>
            <a:r>
              <a:rPr lang="en-US" sz="2400" dirty="0" err="1" smtClean="0"/>
              <a:t>Stoxx</a:t>
            </a:r>
            <a:r>
              <a:rPr lang="en-US" sz="2400" dirty="0" smtClean="0"/>
              <a:t> 50 and Dow Jones Industrial)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31012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Exchange Traded </a:t>
            </a:r>
            <a:r>
              <a:rPr lang="en-US" smtClean="0"/>
              <a:t>Notes/Equity Linked Notes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47870" y="1838740"/>
            <a:ext cx="8647043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ARN </a:t>
            </a:r>
            <a:r>
              <a:rPr lang="en-US" sz="2400" dirty="0"/>
              <a:t>Basket Technology </a:t>
            </a:r>
            <a:r>
              <a:rPr lang="en-US" sz="2400" dirty="0" smtClean="0"/>
              <a:t>sector</a:t>
            </a:r>
          </a:p>
          <a:p>
            <a:r>
              <a:rPr lang="en-US" sz="2400" dirty="0" smtClean="0"/>
              <a:t>Accelerated Return Note Linked to a Basket 3 Tech Sector Stocks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 smtClean="0"/>
              <a:t>BAC Stoxx600 </a:t>
            </a:r>
            <a:r>
              <a:rPr lang="en-US" sz="2400" dirty="0"/>
              <a:t>Banks Europe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462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hlinkClick r:id="rId2"/>
              </a:rPr>
              <a:t>BASKET OF THREE TECHNOLOGY SECTOR STOCKS ARN issued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467139" y="2216426"/>
            <a:ext cx="852777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537" y="-1837747"/>
            <a:ext cx="27958772" cy="8387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>
            <a:off x="3428999" y="2779354"/>
            <a:ext cx="3349487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743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Exchange Traded Notes/Equity Linked Notes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47870" y="1838740"/>
            <a:ext cx="864704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Accelerated Return Note Linked to a Basket 3 Tech Sector Stocks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9942481"/>
              </p:ext>
            </p:extLst>
          </p:nvPr>
        </p:nvGraphicFramePr>
        <p:xfrm>
          <a:off x="586409" y="3171825"/>
          <a:ext cx="7780351" cy="1371600"/>
        </p:xfrm>
        <a:graphic>
          <a:graphicData uri="http://schemas.openxmlformats.org/drawingml/2006/table">
            <a:tbl>
              <a:tblPr/>
              <a:tblGrid>
                <a:gridCol w="3055758"/>
                <a:gridCol w="598892"/>
                <a:gridCol w="1397415"/>
                <a:gridCol w="1264328"/>
                <a:gridCol w="1463958"/>
              </a:tblGrid>
              <a:tr h="228600">
                <a:tc>
                  <a:txBody>
                    <a:bodyPr/>
                    <a:lstStyle/>
                    <a:p>
                      <a:pPr rtl="0" fontAlgn="t"/>
                      <a:r>
                        <a:rPr lang="en-US" b="1" dirty="0">
                          <a:effectLst/>
                          <a:latin typeface="times new roman"/>
                        </a:rPr>
                        <a:t>Description</a:t>
                      </a:r>
                      <a:endParaRPr lang="en-US" dirty="0">
                        <a:effectLst/>
                        <a:latin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b="1">
                          <a:effectLst/>
                          <a:latin typeface="times new roman"/>
                        </a:rPr>
                        <a:t>EIF</a:t>
                      </a:r>
                      <a:endParaRPr lang="en-US">
                        <a:effectLst/>
                        <a:latin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b="1">
                          <a:effectLst/>
                          <a:latin typeface="times new roman"/>
                        </a:rPr>
                        <a:t>Value</a:t>
                      </a:r>
                      <a:endParaRPr lang="en-US">
                        <a:effectLst/>
                        <a:latin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b="1">
                          <a:effectLst/>
                          <a:latin typeface="times new roman"/>
                        </a:rPr>
                        <a:t>Income Type</a:t>
                      </a:r>
                      <a:endParaRPr lang="en-US">
                        <a:effectLst/>
                        <a:latin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b="1">
                          <a:effectLst/>
                          <a:latin typeface="times new roman"/>
                        </a:rPr>
                        <a:t>Income Amount</a:t>
                      </a:r>
                      <a:endParaRPr lang="en-US">
                        <a:effectLst/>
                        <a:latin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rtl="0" fontAlgn="t"/>
                      <a:r>
                        <a:rPr lang="en-US" dirty="0" smtClean="0">
                          <a:effectLst/>
                          <a:latin typeface="times new roman"/>
                        </a:rPr>
                        <a:t>Note Linked</a:t>
                      </a:r>
                      <a:r>
                        <a:rPr lang="en-US" baseline="0" dirty="0" smtClean="0">
                          <a:effectLst/>
                          <a:latin typeface="times new roman"/>
                        </a:rPr>
                        <a:t> to Apple, Facebook, and Twitter issued by Barclays</a:t>
                      </a:r>
                      <a:endParaRPr lang="en-US" dirty="0">
                        <a:effectLst/>
                        <a:latin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>
                          <a:effectLst/>
                          <a:latin typeface="times new roman"/>
                        </a:rPr>
                        <a:t>N/A</a:t>
                      </a:r>
                      <a:endParaRPr lang="en-US">
                        <a:effectLst/>
                        <a:latin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dirty="0">
                          <a:effectLst/>
                          <a:latin typeface="times new roman"/>
                        </a:rPr>
                        <a:t>$1,001 - $15,000</a:t>
                      </a:r>
                      <a:endParaRPr lang="en-US" dirty="0">
                        <a:effectLst/>
                        <a:latin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None (or less than $201)</a:t>
                      </a:r>
                      <a:endParaRPr lang="en-US" dirty="0">
                        <a:effectLst/>
                        <a:latin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9986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/>
              <a:t>STOXX Europe </a:t>
            </a:r>
            <a:r>
              <a:rPr lang="en-US" b="1" dirty="0"/>
              <a:t>600 </a:t>
            </a:r>
            <a:r>
              <a:rPr lang="en-US" b="1" dirty="0" smtClean="0"/>
              <a:t>Banks Step Up issued by BAC 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288235" y="1737361"/>
            <a:ext cx="870667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The </a:t>
            </a:r>
            <a:r>
              <a:rPr lang="en-US" dirty="0"/>
              <a:t>Index includes companies in the banks </a:t>
            </a:r>
            <a:r>
              <a:rPr lang="en-US" dirty="0" err="1"/>
              <a:t>supersector</a:t>
            </a:r>
            <a:r>
              <a:rPr lang="en-US" dirty="0"/>
              <a:t>, which tracks companies providing a broad </a:t>
            </a:r>
            <a:r>
              <a:rPr lang="en-US" dirty="0" smtClean="0"/>
              <a:t>range of </a:t>
            </a:r>
            <a:r>
              <a:rPr lang="en-US" dirty="0"/>
              <a:t>financial services, including retail banking, loans and money transmissions. </a:t>
            </a:r>
            <a:r>
              <a:rPr lang="en-US" dirty="0" smtClean="0"/>
              <a:t>The </a:t>
            </a:r>
            <a:r>
              <a:rPr lang="en-US" dirty="0"/>
              <a:t>Index includes 47 stocks.</a:t>
            </a:r>
          </a:p>
          <a:p>
            <a:endParaRPr lang="en-US" b="1" dirty="0" smtClean="0"/>
          </a:p>
          <a:p>
            <a:r>
              <a:rPr lang="en-US" b="1" dirty="0" smtClean="0"/>
              <a:t>Top Companies</a:t>
            </a:r>
          </a:p>
          <a:p>
            <a:r>
              <a:rPr lang="en-US" dirty="0" smtClean="0"/>
              <a:t>HSBC </a:t>
            </a:r>
            <a:r>
              <a:rPr lang="en-US" dirty="0"/>
              <a:t>Holdings </a:t>
            </a:r>
            <a:r>
              <a:rPr lang="en-US" dirty="0" smtClean="0"/>
              <a:t>plc</a:t>
            </a:r>
            <a:endParaRPr lang="en-US" dirty="0"/>
          </a:p>
          <a:p>
            <a:r>
              <a:rPr lang="en-US" dirty="0"/>
              <a:t>Banco Santander S.A. </a:t>
            </a:r>
          </a:p>
          <a:p>
            <a:r>
              <a:rPr lang="en-US" dirty="0"/>
              <a:t>BNP </a:t>
            </a:r>
            <a:r>
              <a:rPr lang="en-US" dirty="0" smtClean="0"/>
              <a:t>Paribas</a:t>
            </a:r>
            <a:endParaRPr lang="en-US" dirty="0"/>
          </a:p>
          <a:p>
            <a:r>
              <a:rPr lang="en-US" dirty="0"/>
              <a:t>UBS Group </a:t>
            </a:r>
            <a:r>
              <a:rPr lang="en-US" dirty="0" smtClean="0"/>
              <a:t>AG</a:t>
            </a:r>
            <a:endParaRPr lang="en-US" dirty="0"/>
          </a:p>
          <a:p>
            <a:r>
              <a:rPr lang="en-US" dirty="0"/>
              <a:t>Barclays </a:t>
            </a:r>
            <a:r>
              <a:rPr lang="en-US" dirty="0" smtClean="0"/>
              <a:t>plc</a:t>
            </a:r>
            <a:endParaRPr lang="en-US" dirty="0"/>
          </a:p>
          <a:p>
            <a:r>
              <a:rPr lang="en-US" dirty="0"/>
              <a:t>Lloyds Banking </a:t>
            </a:r>
            <a:r>
              <a:rPr lang="en-US" dirty="0" smtClean="0"/>
              <a:t>Group</a:t>
            </a:r>
            <a:endParaRPr lang="en-US" dirty="0"/>
          </a:p>
          <a:p>
            <a:r>
              <a:rPr lang="en-US" dirty="0"/>
              <a:t>Banco Bilbao Vizcaya Argentaria, S.A. </a:t>
            </a:r>
          </a:p>
          <a:p>
            <a:r>
              <a:rPr lang="en-US" dirty="0"/>
              <a:t>ING </a:t>
            </a:r>
            <a:r>
              <a:rPr lang="en-US" dirty="0" smtClean="0"/>
              <a:t>Group</a:t>
            </a:r>
            <a:endParaRPr lang="en-US" dirty="0"/>
          </a:p>
          <a:p>
            <a:r>
              <a:rPr lang="en-US" dirty="0"/>
              <a:t>Intesa </a:t>
            </a:r>
            <a:r>
              <a:rPr lang="en-US" dirty="0" smtClean="0"/>
              <a:t>Sanpaolo</a:t>
            </a:r>
            <a:endParaRPr lang="en-US" dirty="0"/>
          </a:p>
          <a:p>
            <a:r>
              <a:rPr lang="en-US" dirty="0"/>
              <a:t>Deutsche Bank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3617843" y="1649896"/>
            <a:ext cx="914400" cy="52677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815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Exchange Traded Notes/Equity Linked Notes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47870" y="1838740"/>
            <a:ext cx="8647043" cy="8402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STOXX </a:t>
            </a:r>
            <a:r>
              <a:rPr lang="en-US" sz="2400" b="1" dirty="0"/>
              <a:t>Europe 600 </a:t>
            </a:r>
            <a:r>
              <a:rPr lang="en-US" sz="2400" b="1" dirty="0" smtClean="0"/>
              <a:t>Banks </a:t>
            </a:r>
            <a:r>
              <a:rPr lang="en-US" sz="2400" b="1" dirty="0"/>
              <a:t>Step Up issued by BAC </a:t>
            </a:r>
            <a:r>
              <a:rPr lang="en-US" sz="2400" dirty="0" smtClean="0"/>
              <a:t> 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8275751"/>
              </p:ext>
            </p:extLst>
          </p:nvPr>
        </p:nvGraphicFramePr>
        <p:xfrm>
          <a:off x="1319917" y="3171825"/>
          <a:ext cx="7049189" cy="1371600"/>
        </p:xfrm>
        <a:graphic>
          <a:graphicData uri="http://schemas.openxmlformats.org/drawingml/2006/table">
            <a:tbl>
              <a:tblPr/>
              <a:tblGrid>
                <a:gridCol w="2768592"/>
                <a:gridCol w="542611"/>
                <a:gridCol w="1266092"/>
                <a:gridCol w="1145512"/>
                <a:gridCol w="1326382"/>
              </a:tblGrid>
              <a:tr h="228600">
                <a:tc>
                  <a:txBody>
                    <a:bodyPr/>
                    <a:lstStyle/>
                    <a:p>
                      <a:pPr rtl="0" fontAlgn="t"/>
                      <a:r>
                        <a:rPr lang="en-US" b="1" dirty="0">
                          <a:effectLst/>
                          <a:latin typeface="times new roman"/>
                        </a:rPr>
                        <a:t>Description</a:t>
                      </a:r>
                      <a:endParaRPr lang="en-US" dirty="0">
                        <a:effectLst/>
                        <a:latin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b="1">
                          <a:effectLst/>
                          <a:latin typeface="times new roman"/>
                        </a:rPr>
                        <a:t>EIF</a:t>
                      </a:r>
                      <a:endParaRPr lang="en-US">
                        <a:effectLst/>
                        <a:latin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b="1">
                          <a:effectLst/>
                          <a:latin typeface="times new roman"/>
                        </a:rPr>
                        <a:t>Value</a:t>
                      </a:r>
                      <a:endParaRPr lang="en-US">
                        <a:effectLst/>
                        <a:latin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b="1">
                          <a:effectLst/>
                          <a:latin typeface="times new roman"/>
                        </a:rPr>
                        <a:t>Income Type</a:t>
                      </a:r>
                      <a:endParaRPr lang="en-US">
                        <a:effectLst/>
                        <a:latin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b="1">
                          <a:effectLst/>
                          <a:latin typeface="times new roman"/>
                        </a:rPr>
                        <a:t>Income Amount</a:t>
                      </a:r>
                      <a:endParaRPr lang="en-US">
                        <a:effectLst/>
                        <a:latin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rtl="0" fontAlgn="t"/>
                      <a:r>
                        <a:rPr lang="en-US" dirty="0" smtClean="0">
                          <a:effectLst/>
                          <a:latin typeface="times new roman"/>
                        </a:rPr>
                        <a:t>Note Linked</a:t>
                      </a:r>
                      <a:r>
                        <a:rPr lang="en-US" baseline="0" dirty="0" smtClean="0">
                          <a:effectLst/>
                          <a:latin typeface="times new roman"/>
                        </a:rPr>
                        <a:t> to STOXX Europe 600 Banks issued by Bank of America</a:t>
                      </a:r>
                      <a:endParaRPr lang="en-US" dirty="0">
                        <a:effectLst/>
                        <a:latin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>
                          <a:effectLst/>
                          <a:latin typeface="times new roman"/>
                        </a:rPr>
                        <a:t>N/A</a:t>
                      </a:r>
                      <a:endParaRPr lang="en-US">
                        <a:effectLst/>
                        <a:latin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dirty="0">
                          <a:effectLst/>
                          <a:latin typeface="times new roman"/>
                        </a:rPr>
                        <a:t>$1,001 - $15,000</a:t>
                      </a:r>
                      <a:endParaRPr lang="en-US" dirty="0">
                        <a:effectLst/>
                        <a:latin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None (or less than $201)</a:t>
                      </a:r>
                      <a:endParaRPr lang="en-US" dirty="0">
                        <a:effectLst/>
                        <a:latin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766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22960" y="824948"/>
            <a:ext cx="7543800" cy="91241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Excluding Mutual Funds for our discussion today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22959" y="1845734"/>
            <a:ext cx="8191831" cy="4023360"/>
          </a:xfrm>
        </p:spPr>
        <p:txBody>
          <a:bodyPr>
            <a:normAutofit/>
          </a:bodyPr>
          <a:lstStyle/>
          <a:p>
            <a:r>
              <a:rPr lang="en-US" sz="2800" dirty="0"/>
              <a:t>If publicly traded mutual </a:t>
            </a:r>
            <a:r>
              <a:rPr lang="en-US" sz="2800" dirty="0" smtClean="0"/>
              <a:t>fund/ETF, </a:t>
            </a:r>
            <a:r>
              <a:rPr lang="en-US" sz="2800" dirty="0"/>
              <a:t>look at the 2640 exemption to see if </a:t>
            </a:r>
            <a:r>
              <a:rPr lang="en-US" sz="2800" dirty="0" smtClean="0"/>
              <a:t>the fund </a:t>
            </a:r>
            <a:r>
              <a:rPr lang="en-US" sz="2800" dirty="0"/>
              <a:t>qualifies </a:t>
            </a:r>
            <a:r>
              <a:rPr lang="en-US" sz="2800" dirty="0" smtClean="0"/>
              <a:t>for the exemption as </a:t>
            </a:r>
            <a:r>
              <a:rPr lang="en-US" sz="2800" dirty="0"/>
              <a:t>either diversified </a:t>
            </a:r>
            <a:r>
              <a:rPr lang="en-US" sz="2800" b="1" dirty="0"/>
              <a:t>§2640.201(a) </a:t>
            </a:r>
            <a:r>
              <a:rPr lang="en-US" sz="2800" dirty="0"/>
              <a:t>or sector </a:t>
            </a:r>
            <a:r>
              <a:rPr lang="en-US" sz="2800" b="1" dirty="0"/>
              <a:t>§2640.201(b) </a:t>
            </a:r>
            <a:r>
              <a:rPr lang="en-US" sz="2800" dirty="0"/>
              <a:t>mutual fund.</a:t>
            </a:r>
          </a:p>
          <a:p>
            <a:r>
              <a:rPr lang="en-US" sz="2800" dirty="0" smtClean="0"/>
              <a:t>  ex:	Fidelity Spartan 500 Fund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	iShares Russell 2000 ETF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0324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10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356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22960" y="168965"/>
            <a:ext cx="7543800" cy="124239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Tracking Investments</a:t>
            </a:r>
            <a:br>
              <a:rPr lang="en-US" dirty="0" smtClean="0"/>
            </a:br>
            <a:r>
              <a:rPr lang="en-US" dirty="0" smtClean="0"/>
              <a:t>Key Characteristics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822959" y="1845734"/>
            <a:ext cx="7625302" cy="4023360"/>
          </a:xfrm>
        </p:spPr>
        <p:txBody>
          <a:bodyPr/>
          <a:lstStyle/>
          <a:p>
            <a:r>
              <a:rPr lang="en-US" sz="2800" dirty="0" smtClean="0"/>
              <a:t>Track how a fund or index performs.</a:t>
            </a:r>
          </a:p>
          <a:p>
            <a:r>
              <a:rPr lang="en-US" sz="2800" b="1" dirty="0" smtClean="0"/>
              <a:t>The investor </a:t>
            </a:r>
            <a:r>
              <a:rPr lang="en-US" sz="2800" b="1" dirty="0"/>
              <a:t>does not </a:t>
            </a:r>
            <a:r>
              <a:rPr lang="en-US" sz="2800" b="1" dirty="0" smtClean="0"/>
              <a:t>hold shares </a:t>
            </a:r>
            <a:r>
              <a:rPr lang="en-US" sz="2800" b="1" dirty="0"/>
              <a:t>of the companies </a:t>
            </a:r>
            <a:r>
              <a:rPr lang="en-US" sz="2800" b="1" dirty="0" smtClean="0"/>
              <a:t>that are being tracked.  </a:t>
            </a:r>
            <a:endParaRPr lang="en-US" sz="2800" b="1" dirty="0"/>
          </a:p>
          <a:p>
            <a:r>
              <a:rPr lang="en-US" sz="2800" dirty="0" smtClean="0"/>
              <a:t>The investor earns more or less money depending on how the tracked item does.   </a:t>
            </a:r>
          </a:p>
          <a:p>
            <a:r>
              <a:rPr lang="en-US" sz="2800" dirty="0" smtClean="0"/>
              <a:t>Frequently there are caps on how much the investor can gain or lose.  </a:t>
            </a:r>
            <a:endParaRPr lang="en-US" sz="2800" dirty="0"/>
          </a:p>
          <a:p>
            <a:endParaRPr 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9887" y="4760843"/>
            <a:ext cx="2107541" cy="1580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4708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22960" y="606287"/>
            <a:ext cx="7543800" cy="113107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Investment return is based on tracked asset/index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822959" y="1845734"/>
            <a:ext cx="7625302" cy="4023360"/>
          </a:xfrm>
        </p:spPr>
        <p:txBody>
          <a:bodyPr/>
          <a:lstStyle/>
          <a:p>
            <a:r>
              <a:rPr lang="en-US" sz="2800" dirty="0" smtClean="0"/>
              <a:t>Most important item for our analysis is what is being tracked.</a:t>
            </a:r>
          </a:p>
          <a:p>
            <a:endParaRPr lang="en-US" sz="2800" dirty="0"/>
          </a:p>
          <a:p>
            <a:r>
              <a:rPr lang="en-US" sz="2800" dirty="0" smtClean="0"/>
              <a:t>We will also want to know the issuer.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363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EXAMPLE:  </a:t>
            </a:r>
            <a:r>
              <a:rPr lang="en-US" dirty="0" smtClean="0"/>
              <a:t>Investment Fund </a:t>
            </a:r>
            <a:br>
              <a:rPr lang="en-US" dirty="0" smtClean="0"/>
            </a:br>
            <a:r>
              <a:rPr lang="en-US" dirty="0" smtClean="0"/>
              <a:t>Tracks an Index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58417" y="1520687"/>
            <a:ext cx="8756373" cy="434840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 smtClean="0"/>
              <a:t>A filer participates in </a:t>
            </a:r>
            <a:r>
              <a:rPr lang="en-US" sz="2400" dirty="0"/>
              <a:t>a </a:t>
            </a:r>
            <a:r>
              <a:rPr lang="en-US" sz="2400" dirty="0" smtClean="0"/>
              <a:t>deferred compensation plan.  His fund mirrors the </a:t>
            </a:r>
            <a:r>
              <a:rPr lang="en-US" sz="2400" dirty="0"/>
              <a:t>performance of the S&amp;P </a:t>
            </a:r>
            <a:r>
              <a:rPr lang="en-US" sz="2400" dirty="0" smtClean="0"/>
              <a:t>500. </a:t>
            </a:r>
          </a:p>
          <a:p>
            <a:pPr marL="0" indent="0">
              <a:buNone/>
            </a:pPr>
            <a:r>
              <a:rPr lang="en-US" sz="2400" dirty="0" smtClean="0"/>
              <a:t>Filer </a:t>
            </a:r>
            <a:r>
              <a:rPr lang="en-US" sz="2400" dirty="0"/>
              <a:t>does </a:t>
            </a:r>
            <a:r>
              <a:rPr lang="en-US" sz="2400" u="sng" dirty="0"/>
              <a:t>not</a:t>
            </a:r>
            <a:r>
              <a:rPr lang="en-US" sz="2400" dirty="0"/>
              <a:t> hold, through the deferred compensation plan, shares of the companies listed on the S&amp;P </a:t>
            </a:r>
            <a:r>
              <a:rPr lang="en-US" sz="2400" dirty="0" smtClean="0"/>
              <a:t>500. 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Employer owes the filer a cash payment, and the employer </a:t>
            </a:r>
            <a:r>
              <a:rPr lang="en-US" sz="2400" dirty="0" smtClean="0"/>
              <a:t>will </a:t>
            </a:r>
            <a:r>
              <a:rPr lang="en-US" sz="2400" dirty="0"/>
              <a:t>pay </a:t>
            </a:r>
            <a:r>
              <a:rPr lang="en-US" sz="2400" dirty="0" smtClean="0"/>
              <a:t>5% interest if </a:t>
            </a:r>
            <a:r>
              <a:rPr lang="en-US" sz="2400" dirty="0"/>
              <a:t>the S&amp;P 500 performs well </a:t>
            </a:r>
            <a:r>
              <a:rPr lang="en-US" sz="2400" dirty="0" smtClean="0"/>
              <a:t>(&gt;10%) or will pay only 2% if </a:t>
            </a:r>
            <a:r>
              <a:rPr lang="en-US" sz="2400" dirty="0"/>
              <a:t>the S&amp;P 500 performs </a:t>
            </a:r>
            <a:r>
              <a:rPr lang="en-US" sz="2400" dirty="0" smtClean="0"/>
              <a:t>poorly.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116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>
                <a:latin typeface="+mn-lt"/>
              </a:rPr>
              <a:t/>
            </a:r>
            <a:br>
              <a:rPr lang="en-US" dirty="0" smtClean="0">
                <a:latin typeface="+mn-lt"/>
              </a:rPr>
            </a:br>
            <a:r>
              <a:rPr lang="en-US" dirty="0" smtClean="0">
                <a:latin typeface="+mn-lt"/>
              </a:rPr>
              <a:t>Tracking an Index</a:t>
            </a:r>
            <a:endParaRPr lang="en-US" dirty="0">
              <a:latin typeface="+mn-l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27991" y="1845734"/>
            <a:ext cx="8686799" cy="4023360"/>
          </a:xfrm>
        </p:spPr>
        <p:txBody>
          <a:bodyPr>
            <a:normAutofit/>
          </a:bodyPr>
          <a:lstStyle/>
          <a:p>
            <a:endParaRPr lang="en-US" sz="2800" dirty="0"/>
          </a:p>
          <a:p>
            <a:endParaRPr lang="en-US" sz="280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2270955"/>
              </p:ext>
            </p:extLst>
          </p:nvPr>
        </p:nvGraphicFramePr>
        <p:xfrm>
          <a:off x="327991" y="1958009"/>
          <a:ext cx="8686800" cy="2017643"/>
        </p:xfrm>
        <a:graphic>
          <a:graphicData uri="http://schemas.openxmlformats.org/drawingml/2006/table">
            <a:tbl>
              <a:tblPr/>
              <a:tblGrid>
                <a:gridCol w="3448697"/>
                <a:gridCol w="663985"/>
                <a:gridCol w="1549297"/>
                <a:gridCol w="1401747"/>
                <a:gridCol w="1623074"/>
              </a:tblGrid>
              <a:tr h="612066">
                <a:tc>
                  <a:txBody>
                    <a:bodyPr/>
                    <a:lstStyle/>
                    <a:p>
                      <a:pPr rtl="0" fontAlgn="t"/>
                      <a:r>
                        <a:rPr lang="en-US" sz="2000" b="1" dirty="0">
                          <a:effectLst/>
                          <a:latin typeface="times new roman"/>
                        </a:rPr>
                        <a:t>Description</a:t>
                      </a:r>
                      <a:endParaRPr lang="en-US" sz="2000" dirty="0">
                        <a:effectLst/>
                        <a:latin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2000" b="1" dirty="0">
                          <a:effectLst/>
                          <a:latin typeface="times new roman"/>
                        </a:rPr>
                        <a:t>EIF</a:t>
                      </a:r>
                      <a:endParaRPr lang="en-US" sz="2000" dirty="0">
                        <a:effectLst/>
                        <a:latin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2000" b="1" dirty="0">
                          <a:effectLst/>
                          <a:latin typeface="times new roman"/>
                        </a:rPr>
                        <a:t>Value</a:t>
                      </a:r>
                      <a:endParaRPr lang="en-US" sz="2000" dirty="0">
                        <a:effectLst/>
                        <a:latin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2000" b="1" dirty="0">
                          <a:effectLst/>
                          <a:latin typeface="times new roman"/>
                        </a:rPr>
                        <a:t>Income Type</a:t>
                      </a:r>
                      <a:endParaRPr lang="en-US" sz="2000" dirty="0">
                        <a:effectLst/>
                        <a:latin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2000" b="1" dirty="0">
                          <a:effectLst/>
                          <a:latin typeface="times new roman"/>
                        </a:rPr>
                        <a:t>Income Amount</a:t>
                      </a:r>
                      <a:endParaRPr lang="en-US" sz="2000" dirty="0">
                        <a:effectLst/>
                        <a:latin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05577">
                <a:tc>
                  <a:txBody>
                    <a:bodyPr/>
                    <a:lstStyle/>
                    <a:p>
                      <a:pPr rtl="0" fontAlgn="t"/>
                      <a:r>
                        <a:rPr lang="en-US" sz="2000" dirty="0" smtClean="0">
                          <a:effectLst/>
                          <a:latin typeface="times new roman"/>
                        </a:rPr>
                        <a:t>Foster </a:t>
                      </a:r>
                      <a:r>
                        <a:rPr lang="en-US" sz="2000" dirty="0">
                          <a:effectLst/>
                          <a:latin typeface="times new roman"/>
                        </a:rPr>
                        <a:t>Engineering, deferred compensation: tracks S&amp;P 500</a:t>
                      </a:r>
                      <a:endParaRPr lang="en-US" sz="2000" dirty="0">
                        <a:effectLst/>
                        <a:latin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2000" dirty="0" smtClean="0">
                          <a:effectLst/>
                          <a:latin typeface="times new roman"/>
                        </a:rPr>
                        <a:t>N/A</a:t>
                      </a:r>
                      <a:endParaRPr lang="en-US" sz="2000" dirty="0">
                        <a:effectLst/>
                        <a:latin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2000" dirty="0">
                          <a:effectLst/>
                          <a:latin typeface="times new roman"/>
                        </a:rPr>
                        <a:t>$50,001 - $100,000</a:t>
                      </a:r>
                      <a:endParaRPr lang="en-US" sz="2000" dirty="0">
                        <a:effectLst/>
                        <a:latin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2000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None (or less than $201)</a:t>
                      </a:r>
                      <a:endParaRPr lang="en-US" sz="2000" dirty="0">
                        <a:effectLst/>
                        <a:latin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393825" y="2635190"/>
            <a:ext cx="219932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393825" y="2573635"/>
            <a:ext cx="184731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2345636" y="2635190"/>
            <a:ext cx="1252328" cy="68447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607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>
                <a:latin typeface="+mn-lt"/>
              </a:rPr>
              <a:t/>
            </a:r>
            <a:br>
              <a:rPr lang="en-US" dirty="0" smtClean="0">
                <a:latin typeface="+mn-lt"/>
              </a:rPr>
            </a:br>
            <a:r>
              <a:rPr lang="en-US" dirty="0" smtClean="0">
                <a:latin typeface="+mn-lt"/>
              </a:rPr>
              <a:t>Tracking an Index</a:t>
            </a:r>
            <a:endParaRPr lang="en-US" dirty="0">
              <a:latin typeface="+mn-l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27991" y="1845734"/>
            <a:ext cx="8686799" cy="4023360"/>
          </a:xfrm>
        </p:spPr>
        <p:txBody>
          <a:bodyPr>
            <a:normAutofit/>
          </a:bodyPr>
          <a:lstStyle/>
          <a:p>
            <a:r>
              <a:rPr lang="en-US" sz="2800" dirty="0"/>
              <a:t>Tracks diversified index or diversified mutual fund – </a:t>
            </a:r>
            <a:r>
              <a:rPr lang="en-US" sz="2800" dirty="0" smtClean="0"/>
              <a:t>no direct and predictable effect.</a:t>
            </a:r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Tracks sector index or sector mutual fund – could present a problem.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40661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>
                <a:latin typeface="+mn-lt"/>
              </a:rPr>
              <a:t/>
            </a:r>
            <a:br>
              <a:rPr lang="en-US" dirty="0" smtClean="0">
                <a:latin typeface="+mn-lt"/>
              </a:rPr>
            </a:br>
            <a:r>
              <a:rPr lang="en-US" dirty="0" smtClean="0">
                <a:latin typeface="+mn-lt"/>
              </a:rPr>
              <a:t>Tracking an Index</a:t>
            </a:r>
            <a:endParaRPr lang="en-US" dirty="0">
              <a:latin typeface="+mn-l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27991" y="1845734"/>
            <a:ext cx="8686799" cy="4023360"/>
          </a:xfrm>
        </p:spPr>
        <p:txBody>
          <a:bodyPr>
            <a:normAutofit/>
          </a:bodyPr>
          <a:lstStyle/>
          <a:p>
            <a:endParaRPr lang="en-US" sz="2800" dirty="0"/>
          </a:p>
          <a:p>
            <a:endParaRPr lang="en-US" sz="2800" dirty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393825" y="2635190"/>
            <a:ext cx="219932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0041466"/>
              </p:ext>
            </p:extLst>
          </p:nvPr>
        </p:nvGraphicFramePr>
        <p:xfrm>
          <a:off x="258418" y="2047460"/>
          <a:ext cx="8766313" cy="1828800"/>
        </p:xfrm>
        <a:graphic>
          <a:graphicData uri="http://schemas.openxmlformats.org/drawingml/2006/table">
            <a:tbl>
              <a:tblPr/>
              <a:tblGrid>
                <a:gridCol w="3737113"/>
                <a:gridCol w="655983"/>
                <a:gridCol w="1461052"/>
                <a:gridCol w="1361661"/>
                <a:gridCol w="1550504"/>
              </a:tblGrid>
              <a:tr h="534724">
                <a:tc>
                  <a:txBody>
                    <a:bodyPr/>
                    <a:lstStyle/>
                    <a:p>
                      <a:pPr rtl="0" fontAlgn="t"/>
                      <a:endParaRPr lang="en-US" sz="2000" b="1" dirty="0" smtClean="0">
                        <a:effectLst/>
                        <a:latin typeface="times new roman"/>
                      </a:endParaRPr>
                    </a:p>
                    <a:p>
                      <a:pPr rtl="0" fontAlgn="t"/>
                      <a:endParaRPr lang="en-US" sz="2000" b="1" dirty="0" smtClean="0">
                        <a:effectLst/>
                        <a:latin typeface="times new roman"/>
                      </a:endParaRPr>
                    </a:p>
                    <a:p>
                      <a:pPr rtl="0" fontAlgn="t"/>
                      <a:r>
                        <a:rPr lang="en-US" sz="2000" b="1" dirty="0" smtClean="0">
                          <a:effectLst/>
                          <a:latin typeface="times new roman"/>
                        </a:rPr>
                        <a:t>Description</a:t>
                      </a:r>
                      <a:endParaRPr lang="en-US" sz="2000" dirty="0">
                        <a:effectLst/>
                        <a:latin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endParaRPr lang="en-US" sz="2000" b="1" dirty="0" smtClean="0">
                        <a:effectLst/>
                        <a:latin typeface="times new roman"/>
                      </a:endParaRPr>
                    </a:p>
                    <a:p>
                      <a:pPr rtl="0" fontAlgn="t"/>
                      <a:endParaRPr lang="en-US" sz="2000" b="1" dirty="0" smtClean="0">
                        <a:effectLst/>
                        <a:latin typeface="times new roman"/>
                      </a:endParaRPr>
                    </a:p>
                    <a:p>
                      <a:pPr rtl="0" fontAlgn="t"/>
                      <a:r>
                        <a:rPr lang="en-US" sz="2000" b="1" dirty="0" smtClean="0">
                          <a:effectLst/>
                          <a:latin typeface="times new roman"/>
                        </a:rPr>
                        <a:t>EIF</a:t>
                      </a:r>
                      <a:endParaRPr lang="en-US" sz="2000" dirty="0">
                        <a:effectLst/>
                        <a:latin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endParaRPr lang="en-US" sz="2000" b="1" dirty="0" smtClean="0">
                        <a:effectLst/>
                        <a:latin typeface="times new roman"/>
                      </a:endParaRPr>
                    </a:p>
                    <a:p>
                      <a:pPr rtl="0" fontAlgn="t"/>
                      <a:endParaRPr lang="en-US" sz="2000" b="1" dirty="0" smtClean="0">
                        <a:effectLst/>
                        <a:latin typeface="times new roman"/>
                      </a:endParaRPr>
                    </a:p>
                    <a:p>
                      <a:pPr rtl="0" fontAlgn="t"/>
                      <a:r>
                        <a:rPr lang="en-US" sz="2000" b="1" dirty="0" smtClean="0">
                          <a:effectLst/>
                          <a:latin typeface="times new roman"/>
                        </a:rPr>
                        <a:t>Value</a:t>
                      </a:r>
                      <a:endParaRPr lang="en-US" sz="2000" dirty="0">
                        <a:effectLst/>
                        <a:latin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endParaRPr lang="en-US" sz="2000" b="1" dirty="0" smtClean="0">
                        <a:effectLst/>
                        <a:latin typeface="times new roman"/>
                      </a:endParaRPr>
                    </a:p>
                    <a:p>
                      <a:pPr rtl="0" fontAlgn="t"/>
                      <a:r>
                        <a:rPr lang="en-US" sz="2000" b="1" dirty="0" smtClean="0">
                          <a:effectLst/>
                          <a:latin typeface="times new roman"/>
                        </a:rPr>
                        <a:t>Income </a:t>
                      </a:r>
                      <a:r>
                        <a:rPr lang="en-US" sz="2000" b="1" dirty="0">
                          <a:effectLst/>
                          <a:latin typeface="times new roman"/>
                        </a:rPr>
                        <a:t>Type</a:t>
                      </a:r>
                      <a:endParaRPr lang="en-US" sz="2000" dirty="0">
                        <a:effectLst/>
                        <a:latin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endParaRPr lang="en-US" sz="2000" b="1" dirty="0" smtClean="0">
                        <a:effectLst/>
                        <a:latin typeface="times new roman"/>
                      </a:endParaRPr>
                    </a:p>
                    <a:p>
                      <a:pPr rtl="0" fontAlgn="t"/>
                      <a:r>
                        <a:rPr lang="en-US" sz="2000" b="1" dirty="0" smtClean="0">
                          <a:effectLst/>
                          <a:latin typeface="times new roman"/>
                        </a:rPr>
                        <a:t>Income </a:t>
                      </a:r>
                      <a:r>
                        <a:rPr lang="en-US" sz="2000" b="1" dirty="0">
                          <a:effectLst/>
                          <a:latin typeface="times new roman"/>
                        </a:rPr>
                        <a:t>Amount</a:t>
                      </a:r>
                      <a:endParaRPr lang="en-US" sz="2000" dirty="0">
                        <a:effectLst/>
                        <a:latin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09393">
                <a:tc>
                  <a:txBody>
                    <a:bodyPr/>
                    <a:lstStyle/>
                    <a:p>
                      <a:pPr rtl="0" fontAlgn="t"/>
                      <a:r>
                        <a:rPr lang="en-US" sz="2000" dirty="0" smtClean="0">
                          <a:effectLst/>
                          <a:latin typeface="times new roman"/>
                        </a:rPr>
                        <a:t>Foster </a:t>
                      </a:r>
                      <a:r>
                        <a:rPr lang="en-US" sz="2000" dirty="0">
                          <a:effectLst/>
                          <a:latin typeface="times new roman"/>
                        </a:rPr>
                        <a:t>Engineering, deferred compensation: </a:t>
                      </a:r>
                      <a:endParaRPr lang="en-US" sz="2000" dirty="0" smtClean="0">
                        <a:effectLst/>
                        <a:latin typeface="times new roman"/>
                      </a:endParaRPr>
                    </a:p>
                    <a:p>
                      <a:pPr rtl="0" fontAlgn="t"/>
                      <a:r>
                        <a:rPr lang="en-US" sz="2000" dirty="0" smtClean="0">
                          <a:effectLst/>
                          <a:latin typeface="times new roman"/>
                        </a:rPr>
                        <a:t>tracks</a:t>
                      </a:r>
                      <a:r>
                        <a:rPr lang="en-US" sz="2000" baseline="0" dirty="0" smtClean="0">
                          <a:effectLst/>
                          <a:latin typeface="times new roman"/>
                        </a:rPr>
                        <a:t> </a:t>
                      </a:r>
                      <a:r>
                        <a:rPr lang="en-US" sz="2000" baseline="0" dirty="0" err="1" smtClean="0">
                          <a:effectLst/>
                          <a:latin typeface="times new roman"/>
                        </a:rPr>
                        <a:t>Alerian</a:t>
                      </a:r>
                      <a:r>
                        <a:rPr lang="en-US" sz="2000" baseline="0" dirty="0" smtClean="0">
                          <a:effectLst/>
                          <a:latin typeface="times new roman"/>
                        </a:rPr>
                        <a:t> MLP Index</a:t>
                      </a:r>
                      <a:endParaRPr lang="en-US" sz="2000" dirty="0">
                        <a:effectLst/>
                        <a:latin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2000" dirty="0" smtClean="0">
                          <a:effectLst/>
                          <a:latin typeface="times new roman"/>
                        </a:rPr>
                        <a:t>N/A</a:t>
                      </a:r>
                      <a:endParaRPr lang="en-US" sz="2000" dirty="0">
                        <a:effectLst/>
                        <a:latin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2000" dirty="0">
                          <a:effectLst/>
                          <a:latin typeface="times new roman"/>
                        </a:rPr>
                        <a:t>$50,001 - $100,000</a:t>
                      </a:r>
                      <a:endParaRPr lang="en-US" sz="2000" dirty="0">
                        <a:effectLst/>
                        <a:latin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2000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None (or less than $201)</a:t>
                      </a:r>
                      <a:endParaRPr lang="en-US" sz="2000" dirty="0">
                        <a:effectLst/>
                        <a:latin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393825" y="2573635"/>
            <a:ext cx="184731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327992" y="3143709"/>
            <a:ext cx="3006876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43443" y="3105835"/>
            <a:ext cx="8162017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sz="2400" dirty="0" smtClean="0"/>
              <a:t>The </a:t>
            </a:r>
            <a:r>
              <a:rPr lang="en-US" sz="2400" dirty="0" err="1"/>
              <a:t>Alerian</a:t>
            </a:r>
            <a:r>
              <a:rPr lang="en-US" sz="2400" dirty="0"/>
              <a:t> MLP Index is the leading gauge of energy Master Limited Partnerships (MLPs). </a:t>
            </a:r>
          </a:p>
        </p:txBody>
      </p:sp>
    </p:spTree>
    <p:extLst>
      <p:ext uri="{BB962C8B-B14F-4D97-AF65-F5344CB8AC3E}">
        <p14:creationId xmlns:p14="http://schemas.microsoft.com/office/powerpoint/2010/main" val="877292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Exchange Traded Notes/Equity Linked Notes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467139" y="2216426"/>
            <a:ext cx="85277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68357" y="1918252"/>
            <a:ext cx="8617226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u="sng" dirty="0" smtClean="0"/>
              <a:t>Debt </a:t>
            </a:r>
            <a:r>
              <a:rPr lang="en-US" sz="2800" u="sng" dirty="0"/>
              <a:t>instrument </a:t>
            </a:r>
            <a:r>
              <a:rPr lang="en-US" sz="2800" dirty="0"/>
              <a:t>that </a:t>
            </a:r>
            <a:r>
              <a:rPr lang="en-US" sz="2800" dirty="0" smtClean="0"/>
              <a:t>provides interest </a:t>
            </a:r>
            <a:r>
              <a:rPr lang="en-US" sz="2800" dirty="0"/>
              <a:t>payments based on the performance of an equity </a:t>
            </a:r>
            <a:r>
              <a:rPr lang="en-US" sz="2800" dirty="0" smtClean="0"/>
              <a:t>index.  </a:t>
            </a:r>
          </a:p>
          <a:p>
            <a:endParaRPr lang="en-US" sz="2800" dirty="0" smtClean="0"/>
          </a:p>
          <a:p>
            <a:r>
              <a:rPr lang="en-US" sz="2800" dirty="0" smtClean="0"/>
              <a:t>Sometimes the filer is provided a return of the principal and a guaranteed </a:t>
            </a:r>
            <a:r>
              <a:rPr lang="en-US" sz="2800" dirty="0"/>
              <a:t>return.  </a:t>
            </a:r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72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1105</TotalTime>
  <Words>735</Words>
  <Application>Microsoft Office PowerPoint</Application>
  <PresentationFormat>On-screen Show (4:3)</PresentationFormat>
  <Paragraphs>234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Retrospect</vt:lpstr>
      <vt:lpstr>PowerPoint Presentation</vt:lpstr>
      <vt:lpstr>Excluding Mutual Funds for our discussion today </vt:lpstr>
      <vt:lpstr>Tracking Investments Key Characteristics</vt:lpstr>
      <vt:lpstr>Investment return is based on tracked asset/index </vt:lpstr>
      <vt:lpstr>EXAMPLE:  Investment Fund  Tracks an Index</vt:lpstr>
      <vt:lpstr> Tracking an Index</vt:lpstr>
      <vt:lpstr> Tracking an Index</vt:lpstr>
      <vt:lpstr> Tracking an Index</vt:lpstr>
      <vt:lpstr>Exchange Traded Notes/Equity Linked Notes</vt:lpstr>
      <vt:lpstr>Exchange Traded Notes/Equity Linked Notes</vt:lpstr>
      <vt:lpstr>Exchange Traded Notes/Equity Linked Notes Reporting</vt:lpstr>
      <vt:lpstr>Exchange Traded Notes/Equity Linked Notes</vt:lpstr>
      <vt:lpstr>Exchange Traded Notes/Equity Linked Notes</vt:lpstr>
      <vt:lpstr>Exchange Traded Notes/Equity Linked Notes</vt:lpstr>
      <vt:lpstr>Exchange Traded Notes/Equity Linked Notes</vt:lpstr>
      <vt:lpstr>BASKET OF THREE TECHNOLOGY SECTOR STOCKS ARN issued</vt:lpstr>
      <vt:lpstr>Exchange Traded Notes/Equity Linked Notes</vt:lpstr>
      <vt:lpstr>STOXX Europe 600 Banks Step Up issued by BAC </vt:lpstr>
      <vt:lpstr>Exchange Traded Notes/Equity Linked Notes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Tiffany Fenix</dc:creator>
  <cp:lastModifiedBy>Lorna A. Syme</cp:lastModifiedBy>
  <cp:revision>48</cp:revision>
  <dcterms:created xsi:type="dcterms:W3CDTF">2016-02-01T15:07:14Z</dcterms:created>
  <dcterms:modified xsi:type="dcterms:W3CDTF">2016-03-01T20:46:19Z</dcterms:modified>
</cp:coreProperties>
</file>